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1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F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E62DC-F28A-F441-9BDB-16AD71EF1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EBAFD4-40FA-4348-B101-10D5F9DCF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4B9CE4-DF7D-164B-9E61-E932E992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55811-5672-C746-B9A9-297EAAA2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753AC-2992-CE4C-B1B7-2548AD3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78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F7EC65-E48A-9543-8391-173C600D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B409C7-B467-6C49-8C32-59620D4A9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018461-82E2-2749-95B5-660E095B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FF4A8D-F9B5-FA4C-BDE0-EE985B2C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0D0FC-72D7-C549-B6FD-81E581D1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191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88B19C-0825-C348-9C50-EE2431F50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D79365-8584-D040-B3B6-7714F74F3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D15362-785C-EF48-9BBF-CB47931B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BAF5A5-0430-924C-BE9F-861B9A3E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B53FF-F44E-F848-81D7-61AB2A39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99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4D889-84E5-3949-9A1F-B0DC1004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BC309-4F65-CA42-9B86-6D351AAEF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5D01D5-17D0-434F-BF24-2378F0ED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0D683B-F61D-7548-AC75-6D5FB1CF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60644-B87B-3741-9CC5-CCCA00E7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7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57712-A0B4-6346-B44C-C43F3469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9BB509-1BEA-8C43-B3EA-456D2C008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299135-F7D7-4444-9F96-E4705E29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6D70E8-DA97-4141-861A-C563D3B7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81CB82-5389-3E4C-9C50-78A68A65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813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09D2D-A27B-6143-96B7-446D7E37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5CEF2A-1412-954A-8DEC-E66F5152F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95244A-A932-6C47-92B1-148FE3FA4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C8CA5A-DA4E-B04C-96F7-6F3ED57E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D83E29-C716-114D-AB93-1F515675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C105EE-318F-5149-8B89-8390E791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312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97785-BA1B-DC49-A17C-B6DE0A21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F01506-6CB1-C043-917D-AA003EFC1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3F7937-861F-5B41-895B-E31867F6C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0755F3-6CE5-9F42-99CB-3DC74C16B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8E47F3-DD51-5B4D-8086-0F31784F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51D7B4-04E1-7D4A-B98D-CDD64365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0D5E17-2348-A948-B527-3322D4F5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D597FF-BD85-2143-A808-CB222DA3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59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52B5B-C055-3045-A027-9A1BB0E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32247C-8791-C94C-9CCD-F62E14E7F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C0BF97-835C-7843-838C-DAC0FB56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7430C6-26FF-6843-A937-666FA839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19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5B7F65-474E-1047-B5F8-551170EF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53B113-3343-CD4B-958C-85583675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97F00-C7DA-5240-8E33-B5A7A684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49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54080-D65D-994F-A8FA-6622F7BC8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82989-26AF-644E-8E41-6BA820107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91557F-08F2-6F4A-BA19-7651823D0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DCEF76-11BA-614E-809D-189A41915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E1108C-FE68-D44B-8432-84F9AD2D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01A5AF-59CC-D44E-ACFE-7BB87A584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27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44A7A-3829-6448-B263-8BC2495E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669BE8-704A-B54B-BD59-986C084E2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CC8D21-72CF-8845-839F-0E3EEEB27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D56387-5DA8-5442-8EEA-EBD61B229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390A57-6A80-8241-8E12-99824B9F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0E34AF-D4EA-C44B-81D5-EAEC1338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08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A0794E-6BDE-0442-AB9D-1C7A0C23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D09694-5864-1540-B822-132DDAA8B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98612-9728-F641-9E58-7CEF6766E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49A1A-4897-3046-B8EB-4DBF5E08EE60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A09A3B-FE0D-0246-931A-BA0011F88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CFA630-39BA-414E-825B-7ADD4AC32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59EF-73E0-2B47-ACE4-BAED52438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970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DB5945-5164-2240-A250-F71C884EB2D3}"/>
              </a:ext>
            </a:extLst>
          </p:cNvPr>
          <p:cNvSpPr txBox="1"/>
          <p:nvPr/>
        </p:nvSpPr>
        <p:spPr>
          <a:xfrm>
            <a:off x="617517" y="1223158"/>
            <a:ext cx="4338880" cy="2195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MimtPy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Deformation field of Beijing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142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280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0AEA5C-0EB8-384D-AFDD-EFB8412BCB19}"/>
              </a:ext>
            </a:extLst>
          </p:cNvPr>
          <p:cNvSpPr txBox="1"/>
          <p:nvPr/>
        </p:nvSpPr>
        <p:spPr>
          <a:xfrm>
            <a:off x="550007" y="1190532"/>
            <a:ext cx="10801355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velocity field and show the time series of chosen point selected by mouse (interactive mode)</a:t>
            </a:r>
          </a:p>
        </p:txBody>
      </p:sp>
      <p:pic>
        <p:nvPicPr>
          <p:cNvPr id="7" name="图片 6" descr="图形用户界面, 图表&#10;&#10;描述已自动生成">
            <a:extLst>
              <a:ext uri="{FF2B5EF4-FFF2-40B4-BE49-F238E27FC236}">
                <a16:creationId xmlns:a16="http://schemas.microsoft.com/office/drawing/2014/main" id="{467853A9-7924-F74D-BFDA-9770136B5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51" y="2414154"/>
            <a:ext cx="9883298" cy="42004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D74089-6ECE-554D-B9A7-4D6D1A528AD1}"/>
              </a:ext>
            </a:extLst>
          </p:cNvPr>
          <p:cNvSpPr txBox="1"/>
          <p:nvPr/>
        </p:nvSpPr>
        <p:spPr>
          <a:xfrm>
            <a:off x="550007" y="1724397"/>
            <a:ext cx="11025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velocity.h5 --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tiff_file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tangshan_NE_patch.tiff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geo_file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./inputs/geometryRadar.h5 --subset 39.6 39.7 118.2 118.3 --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vlim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-0.4 0.4 --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ts_file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./TangshanSenAT69/miaplpy_NE_201410_202212/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network_single_reference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/timeseries.h5 –interactive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save_txt</a:t>
            </a:r>
            <a:endParaRPr lang="en" altLang="zh-CN" sz="1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50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280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0AEA5C-0EB8-384D-AFDD-EFB8412BCB19}"/>
              </a:ext>
            </a:extLst>
          </p:cNvPr>
          <p:cNvSpPr txBox="1"/>
          <p:nvPr/>
        </p:nvSpPr>
        <p:spPr>
          <a:xfrm>
            <a:off x="550007" y="1190532"/>
            <a:ext cx="10801355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velocity field and show the time series of chosen point selected by mouse (interactive mode)</a:t>
            </a:r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BA6C5458-1584-5446-9DBF-2A882FAE1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55" y="2008433"/>
            <a:ext cx="9293839" cy="39886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34208E-CB9D-364E-BFDB-1C709C0B6D5F}"/>
              </a:ext>
            </a:extLst>
          </p:cNvPr>
          <p:cNvSpPr txBox="1"/>
          <p:nvPr/>
        </p:nvSpPr>
        <p:spPr>
          <a:xfrm>
            <a:off x="550006" y="6188064"/>
            <a:ext cx="6211957" cy="505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Shortage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have to zoom in to selected the points.</a:t>
            </a:r>
            <a:endParaRPr lang="en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855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280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0AEA5C-0EB8-384D-AFDD-EFB8412BCB19}"/>
              </a:ext>
            </a:extLst>
          </p:cNvPr>
          <p:cNvSpPr txBox="1"/>
          <p:nvPr/>
        </p:nvSpPr>
        <p:spPr>
          <a:xfrm>
            <a:off x="550007" y="1190532"/>
            <a:ext cx="8700010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and display velocity field based on polyline shapefile and buffer distance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E39EDA-7788-E642-A9CC-C03C4CF0556C}"/>
              </a:ext>
            </a:extLst>
          </p:cNvPr>
          <p:cNvSpPr txBox="1"/>
          <p:nvPr/>
        </p:nvSpPr>
        <p:spPr>
          <a:xfrm>
            <a:off x="550007" y="1777616"/>
            <a:ext cx="113846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velocity.h5 --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shp_file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../shapefile/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roads.shp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geo_file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./inputs/geometryRadar.h5 --subset 39.8 40.08 116.75 117.25 --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vlim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-3 3 --output ***.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outdir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./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shp_type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line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save_gdf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--buffer 5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4863BC-36FA-BC4D-B0E0-29524FFF6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338" y="2546666"/>
            <a:ext cx="5564455" cy="3602252"/>
          </a:xfrm>
          <a:prstGeom prst="rect">
            <a:avLst/>
          </a:prstGeom>
        </p:spPr>
      </p:pic>
      <p:pic>
        <p:nvPicPr>
          <p:cNvPr id="7" name="图片 6" descr="地图&#10;&#10;描述已自动生成">
            <a:extLst>
              <a:ext uri="{FF2B5EF4-FFF2-40B4-BE49-F238E27FC236}">
                <a16:creationId xmlns:a16="http://schemas.microsoft.com/office/drawing/2014/main" id="{56B62D54-2050-E64B-8676-0BC5D77D6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92" y="2546665"/>
            <a:ext cx="5564455" cy="360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2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280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0AEA5C-0EB8-384D-AFDD-EFB8412BCB19}"/>
              </a:ext>
            </a:extLst>
          </p:cNvPr>
          <p:cNvSpPr txBox="1"/>
          <p:nvPr/>
        </p:nvSpPr>
        <p:spPr>
          <a:xfrm>
            <a:off x="550007" y="1190532"/>
            <a:ext cx="5615833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the coherent points density in the buffer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E39EDA-7788-E642-A9CC-C03C4CF0556C}"/>
              </a:ext>
            </a:extLst>
          </p:cNvPr>
          <p:cNvSpPr txBox="1"/>
          <p:nvPr/>
        </p:nvSpPr>
        <p:spPr>
          <a:xfrm>
            <a:off x="550007" y="1777616"/>
            <a:ext cx="113846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velocity.h5 --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shp_file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../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shp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Beijing_Transfer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railway_subway_OSM.shp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geo_file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./inputs/geometryRadar.h5 --subset 39.95 40.02 116.50 116.56 --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vlim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-3 3 --output 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PS_density.png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outdir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./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shp_type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line --buffer 10 --density --interval 500</a:t>
            </a:r>
          </a:p>
        </p:txBody>
      </p:sp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E64C3BA0-A67B-F244-87B1-143B77FCF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75" y="2362391"/>
            <a:ext cx="7873611" cy="40745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7C5A34-02DC-8D4D-94BD-032F86F1FE40}"/>
              </a:ext>
            </a:extLst>
          </p:cNvPr>
          <p:cNvSpPr txBox="1"/>
          <p:nvPr/>
        </p:nvSpPr>
        <p:spPr>
          <a:xfrm>
            <a:off x="1883858" y="6302576"/>
            <a:ext cx="1130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[</a:t>
            </a:r>
            <a:r>
              <a:rPr kumimoji="1"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</a:t>
            </a:r>
            <a:r>
              <a:rPr kumimoji="1"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/km</a:t>
            </a:r>
            <a:r>
              <a:rPr kumimoji="1" lang="en-US" altLang="zh-CN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1"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0695781-85D5-BD4B-8380-D52F0915AA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562720"/>
                  </p:ext>
                </p:extLst>
              </p:nvPr>
            </p:nvGraphicFramePr>
            <p:xfrm>
              <a:off x="8918369" y="2450812"/>
              <a:ext cx="2909454" cy="870395"/>
            </p:xfrm>
            <a:graphic>
              <a:graphicData uri="http://schemas.openxmlformats.org/drawingml/2006/table">
                <a:tbl>
                  <a:tblPr firstRow="1" firstCol="1" bandRow="1">
                    <a:tableStyleId>{D7AC3CCA-C797-4891-BE02-D94E43425B78}</a:tableStyleId>
                  </a:tblPr>
                  <a:tblGrid>
                    <a:gridCol w="2137558">
                      <a:extLst>
                        <a:ext uri="{9D8B030D-6E8A-4147-A177-3AD203B41FA5}">
                          <a16:colId xmlns:a16="http://schemas.microsoft.com/office/drawing/2014/main" val="3402900523"/>
                        </a:ext>
                      </a:extLst>
                    </a:gridCol>
                    <a:gridCol w="771896">
                      <a:extLst>
                        <a:ext uri="{9D8B030D-6E8A-4147-A177-3AD203B41FA5}">
                          <a16:colId xmlns:a16="http://schemas.microsoft.com/office/drawing/2014/main" val="56766205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050" kern="100" dirty="0">
                              <a:effectLst/>
                            </a:rPr>
                            <a:t>Coherent</a:t>
                          </a:r>
                          <a:r>
                            <a:rPr lang="zh-CN" altLang="en-US" sz="1050" kern="100" dirty="0">
                              <a:effectLst/>
                            </a:rPr>
                            <a:t> </a:t>
                          </a:r>
                          <a:r>
                            <a:rPr lang="en-US" altLang="zh-CN" sz="1050" kern="100" dirty="0">
                              <a:effectLst/>
                            </a:rPr>
                            <a:t>scatterers</a:t>
                          </a:r>
                          <a:r>
                            <a:rPr lang="zh-CN" altLang="en-US" sz="1050" kern="100" dirty="0">
                              <a:effectLst/>
                            </a:rPr>
                            <a:t> </a:t>
                          </a:r>
                          <a:r>
                            <a:rPr lang="en-US" altLang="zh-CN" sz="1050" kern="100" dirty="0">
                              <a:effectLst/>
                            </a:rPr>
                            <a:t>density</a:t>
                          </a:r>
                          <a:endParaRPr lang="zh-CN" sz="105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05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Class</a:t>
                          </a:r>
                          <a:endParaRPr lang="zh-CN" sz="105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6572876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050" kern="100">
                              <a:effectLst/>
                            </a:rPr>
                            <a:t>&lt; 100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zh-CN" sz="105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𝑺𝒄𝒂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sz="105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5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𝒌𝒎</m:t>
                                      </m:r>
                                    </m:e>
                                    <m:sup>
                                      <m:r>
                                        <a:rPr lang="en-US" sz="105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sz="1050" kern="1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05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Low</a:t>
                          </a:r>
                          <a:endParaRPr lang="zh-CN" sz="105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06446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050" kern="100">
                              <a:effectLst/>
                            </a:rPr>
                            <a:t>100-500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zh-CN" sz="105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𝑺𝒄𝒂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sz="105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5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𝒌𝒎</m:t>
                                      </m:r>
                                    </m:e>
                                    <m:sup>
                                      <m:r>
                                        <a:rPr lang="en-US" sz="105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sz="1050" kern="1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05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Middle</a:t>
                          </a:r>
                          <a:endParaRPr lang="zh-CN" sz="105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23108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050" kern="100">
                              <a:effectLst/>
                            </a:rPr>
                            <a:t>&gt; 500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zh-CN" sz="105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𝑺𝒄𝒂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sz="105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5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𝒌𝒎</m:t>
                                      </m:r>
                                    </m:e>
                                    <m:sup>
                                      <m:r>
                                        <a:rPr lang="en-US" sz="105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sz="1050" kern="1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05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High</a:t>
                          </a:r>
                          <a:endParaRPr lang="zh-CN" sz="105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5864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0695781-85D5-BD4B-8380-D52F0915AA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562720"/>
                  </p:ext>
                </p:extLst>
              </p:nvPr>
            </p:nvGraphicFramePr>
            <p:xfrm>
              <a:off x="8918369" y="2450812"/>
              <a:ext cx="2909454" cy="870395"/>
            </p:xfrm>
            <a:graphic>
              <a:graphicData uri="http://schemas.openxmlformats.org/drawingml/2006/table">
                <a:tbl>
                  <a:tblPr firstRow="1" firstCol="1" bandRow="1">
                    <a:tableStyleId>{D7AC3CCA-C797-4891-BE02-D94E43425B78}</a:tableStyleId>
                  </a:tblPr>
                  <a:tblGrid>
                    <a:gridCol w="2137558">
                      <a:extLst>
                        <a:ext uri="{9D8B030D-6E8A-4147-A177-3AD203B41FA5}">
                          <a16:colId xmlns:a16="http://schemas.microsoft.com/office/drawing/2014/main" val="3402900523"/>
                        </a:ext>
                      </a:extLst>
                    </a:gridCol>
                    <a:gridCol w="771896">
                      <a:extLst>
                        <a:ext uri="{9D8B030D-6E8A-4147-A177-3AD203B41FA5}">
                          <a16:colId xmlns:a16="http://schemas.microsoft.com/office/drawing/2014/main" val="567662058"/>
                        </a:ext>
                      </a:extLst>
                    </a:gridCol>
                  </a:tblGrid>
                  <a:tr h="2146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050" kern="100" dirty="0">
                              <a:effectLst/>
                            </a:rPr>
                            <a:t>Coherent</a:t>
                          </a:r>
                          <a:r>
                            <a:rPr lang="zh-CN" altLang="en-US" sz="1050" kern="100" dirty="0">
                              <a:effectLst/>
                            </a:rPr>
                            <a:t> </a:t>
                          </a:r>
                          <a:r>
                            <a:rPr lang="en-US" altLang="zh-CN" sz="1050" kern="100" dirty="0">
                              <a:effectLst/>
                            </a:rPr>
                            <a:t>scatterers</a:t>
                          </a:r>
                          <a:r>
                            <a:rPr lang="zh-CN" altLang="en-US" sz="1050" kern="100" dirty="0">
                              <a:effectLst/>
                            </a:rPr>
                            <a:t> </a:t>
                          </a:r>
                          <a:r>
                            <a:rPr lang="en-US" altLang="zh-CN" sz="1050" kern="100" dirty="0">
                              <a:effectLst/>
                            </a:rPr>
                            <a:t>density</a:t>
                          </a:r>
                          <a:endParaRPr lang="zh-CN" sz="105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05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Class</a:t>
                          </a:r>
                          <a:endParaRPr lang="zh-CN" sz="105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65728761"/>
                      </a:ext>
                    </a:extLst>
                  </a:tr>
                  <a:tr h="21856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592" t="-100000" r="-36686" b="-3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05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Low</a:t>
                          </a:r>
                          <a:endParaRPr lang="zh-CN" sz="105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0644649"/>
                      </a:ext>
                    </a:extLst>
                  </a:tr>
                  <a:tr h="21856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592" t="-211765" r="-36686" b="-3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05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Middle</a:t>
                          </a:r>
                          <a:endParaRPr lang="zh-CN" sz="105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2310832"/>
                      </a:ext>
                    </a:extLst>
                  </a:tr>
                  <a:tr h="21856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592" t="-294444" r="-36686" b="-1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050" kern="100" dirty="0">
                              <a:solidFill>
                                <a:srgbClr val="000000"/>
                              </a:solidFill>
                              <a:effectLst/>
                            </a:rPr>
                            <a:t>High</a:t>
                          </a:r>
                          <a:endParaRPr lang="zh-CN" sz="1050" kern="1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58643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814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3552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Deformation of Beijing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03E822-667E-5E43-82A6-74CF78D979BC}"/>
              </a:ext>
            </a:extLst>
          </p:cNvPr>
          <p:cNvSpPr txBox="1"/>
          <p:nvPr/>
        </p:nvSpPr>
        <p:spPr>
          <a:xfrm>
            <a:off x="550007" y="1190532"/>
            <a:ext cx="5378395" cy="2258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Sentinel-1 AT 142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202110-202310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 the flood of 20220731 have influence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 the COVID-2019 have influence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CF59BD-CC78-9241-83FE-1E4B54CEE3EE}"/>
              </a:ext>
            </a:extLst>
          </p:cNvPr>
          <p:cNvGrpSpPr/>
          <p:nvPr/>
        </p:nvGrpSpPr>
        <p:grpSpPr>
          <a:xfrm>
            <a:off x="6096000" y="2493818"/>
            <a:ext cx="5739740" cy="4082818"/>
            <a:chOff x="550007" y="2475958"/>
            <a:chExt cx="5713395" cy="43820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6A835B-9788-FD49-BFFE-3E6C2379C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007" y="2475958"/>
              <a:ext cx="5713395" cy="4382042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DD2EF1F-C605-C742-8C23-68978C84090A}"/>
                </a:ext>
              </a:extLst>
            </p:cNvPr>
            <p:cNvSpPr/>
            <p:nvPr/>
          </p:nvSpPr>
          <p:spPr>
            <a:xfrm>
              <a:off x="5047013" y="5842660"/>
              <a:ext cx="783771" cy="653143"/>
            </a:xfrm>
            <a:prstGeom prst="rect">
              <a:avLst/>
            </a:prstGeom>
            <a:solidFill>
              <a:srgbClr val="B1F1D6"/>
            </a:solidFill>
            <a:ln>
              <a:solidFill>
                <a:srgbClr val="B1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124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displacement field of Beijing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4BC158-3F78-4044-B91F-D06B11D3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039" y="1142587"/>
            <a:ext cx="10871921" cy="55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68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583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displacement field of Central City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68A09E-B7C0-D840-80F5-9D91A2C0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2979" y="1389412"/>
            <a:ext cx="6601466" cy="43113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177467-B12F-F240-84A6-D7C5AF4A2F99}"/>
              </a:ext>
            </a:extLst>
          </p:cNvPr>
          <p:cNvSpPr/>
          <p:nvPr/>
        </p:nvSpPr>
        <p:spPr>
          <a:xfrm>
            <a:off x="2743198" y="1850428"/>
            <a:ext cx="593768" cy="71393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F515FBA-4FC6-3E41-9679-3310A476AA96}"/>
              </a:ext>
            </a:extLst>
          </p:cNvPr>
          <p:cNvCxnSpPr>
            <a:cxnSpLocks/>
          </p:cNvCxnSpPr>
          <p:nvPr/>
        </p:nvCxnSpPr>
        <p:spPr>
          <a:xfrm flipV="1">
            <a:off x="3336966" y="1246909"/>
            <a:ext cx="3396343" cy="961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图表&#10;&#10;中度可信度描述已自动生成">
            <a:extLst>
              <a:ext uri="{FF2B5EF4-FFF2-40B4-BE49-F238E27FC236}">
                <a16:creationId xmlns:a16="http://schemas.microsoft.com/office/drawing/2014/main" id="{49966605-3ED4-D249-8C2E-7FCDD0FC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28" y="276620"/>
            <a:ext cx="5071707" cy="43113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4ECE9F8-B258-7A4D-B987-B4AC050E8997}"/>
              </a:ext>
            </a:extLst>
          </p:cNvPr>
          <p:cNvSpPr txBox="1"/>
          <p:nvPr/>
        </p:nvSpPr>
        <p:spPr>
          <a:xfrm>
            <a:off x="6841728" y="4588019"/>
            <a:ext cx="4705982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faults pass through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be induced by subway??</a:t>
            </a:r>
          </a:p>
        </p:txBody>
      </p:sp>
    </p:spTree>
    <p:extLst>
      <p:ext uri="{BB962C8B-B14F-4D97-AF65-F5344CB8AC3E}">
        <p14:creationId xmlns:p14="http://schemas.microsoft.com/office/powerpoint/2010/main" val="484930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583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displacement field of Central City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68A09E-B7C0-D840-80F5-9D91A2C0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2979" y="1389412"/>
            <a:ext cx="6601466" cy="43113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E5D2F8B-A737-6443-8F87-60BE046184D6}"/>
              </a:ext>
            </a:extLst>
          </p:cNvPr>
          <p:cNvSpPr/>
          <p:nvPr/>
        </p:nvSpPr>
        <p:spPr>
          <a:xfrm>
            <a:off x="4062074" y="2441033"/>
            <a:ext cx="937438" cy="147782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487380A-9259-C048-AB2C-15457BB530B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99512" y="1742131"/>
            <a:ext cx="1865515" cy="94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A372AF5-AFE8-7749-8911-37F025FF1D73}"/>
              </a:ext>
            </a:extLst>
          </p:cNvPr>
          <p:cNvSpPr txBox="1"/>
          <p:nvPr/>
        </p:nvSpPr>
        <p:spPr>
          <a:xfrm>
            <a:off x="6910595" y="5251127"/>
            <a:ext cx="4705982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Subsident bond from Chaoyang-</a:t>
            </a:r>
            <a:r>
              <a:rPr lang="en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Tongzhou</a:t>
            </a: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Daxing-Yanjiao</a:t>
            </a:r>
            <a:endParaRPr lang="en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34197F-37F8-6A46-90F3-4CE71CD74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b="7077"/>
          <a:stretch/>
        </p:blipFill>
        <p:spPr>
          <a:xfrm>
            <a:off x="6865027" y="444179"/>
            <a:ext cx="5247434" cy="25959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42F2B14-FEB7-884B-946F-021C72F6C1F1}"/>
              </a:ext>
            </a:extLst>
          </p:cNvPr>
          <p:cNvSpPr txBox="1"/>
          <p:nvPr/>
        </p:nvSpPr>
        <p:spPr>
          <a:xfrm>
            <a:off x="6983781" y="3268442"/>
            <a:ext cx="52082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half of 2022, the Yanjiao area suffered three large-scale lockdown for a long time due to the severity of the epidemic.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 half of 2022, with policy changes and the alleviation of the epidemic, there is basically no large-scale lockdown in Yanjiao.</a:t>
            </a:r>
          </a:p>
        </p:txBody>
      </p:sp>
    </p:spTree>
    <p:extLst>
      <p:ext uri="{BB962C8B-B14F-4D97-AF65-F5344CB8AC3E}">
        <p14:creationId xmlns:p14="http://schemas.microsoft.com/office/powerpoint/2010/main" val="1466157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170339" y="475719"/>
            <a:ext cx="1185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displacement field of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Mentougou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Fangshan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District [possible landslide]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图表, 地图&#10;&#10;描述已自动生成">
            <a:extLst>
              <a:ext uri="{FF2B5EF4-FFF2-40B4-BE49-F238E27FC236}">
                <a16:creationId xmlns:a16="http://schemas.microsoft.com/office/drawing/2014/main" id="{36B0AF9A-026D-DF49-89FF-8F98C257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0" y="1033859"/>
            <a:ext cx="5739740" cy="3715727"/>
          </a:xfrm>
          <a:prstGeom prst="rect">
            <a:avLst/>
          </a:prstGeom>
        </p:spPr>
      </p:pic>
      <p:pic>
        <p:nvPicPr>
          <p:cNvPr id="8" name="图片 7" descr="地图&#10;&#10;描述已自动生成">
            <a:extLst>
              <a:ext uri="{FF2B5EF4-FFF2-40B4-BE49-F238E27FC236}">
                <a16:creationId xmlns:a16="http://schemas.microsoft.com/office/drawing/2014/main" id="{66A9B723-D847-2244-B33B-7076824C4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795" y="1033859"/>
            <a:ext cx="5689390" cy="37157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6B8E60-4BC6-A248-BC55-D692C28B0659}"/>
              </a:ext>
            </a:extLst>
          </p:cNvPr>
          <p:cNvSpPr txBox="1"/>
          <p:nvPr/>
        </p:nvSpPr>
        <p:spPr>
          <a:xfrm>
            <a:off x="721042" y="4784505"/>
            <a:ext cx="9800495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Seems no significant landslide region…</a:t>
            </a:r>
          </a:p>
        </p:txBody>
      </p:sp>
    </p:spTree>
    <p:extLst>
      <p:ext uri="{BB962C8B-B14F-4D97-AF65-F5344CB8AC3E}">
        <p14:creationId xmlns:p14="http://schemas.microsoft.com/office/powerpoint/2010/main" val="353041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170339" y="475719"/>
            <a:ext cx="9209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displacement field of highway and level 1 road in Beijing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11F18489-EED5-0440-823D-4FB7893D2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8" y="1160400"/>
            <a:ext cx="7239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10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MimtPy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456FA-E297-8D4E-9822-C0DD65C90D8A}"/>
              </a:ext>
            </a:extLst>
          </p:cNvPr>
          <p:cNvSpPr txBox="1"/>
          <p:nvPr/>
        </p:nvSpPr>
        <p:spPr>
          <a:xfrm>
            <a:off x="439387" y="1246909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Concatenation 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5AD7AFDF-D377-8D44-B9F2-1D23E800779C}"/>
              </a:ext>
            </a:extLst>
          </p:cNvPr>
          <p:cNvSpPr/>
          <p:nvPr/>
        </p:nvSpPr>
        <p:spPr>
          <a:xfrm>
            <a:off x="356260" y="1971305"/>
            <a:ext cx="391885" cy="214943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216242-10EF-0149-A475-31A653ECB55A}"/>
              </a:ext>
            </a:extLst>
          </p:cNvPr>
          <p:cNvSpPr txBox="1"/>
          <p:nvPr/>
        </p:nvSpPr>
        <p:spPr>
          <a:xfrm>
            <a:off x="748145" y="1786638"/>
            <a:ext cx="855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 S1*.he5 file generated by MintPy: chunks=&gt;track; tracks=&gt;deformation field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2A6175-7922-874B-BFB1-C21A60CF7983}"/>
              </a:ext>
            </a:extLst>
          </p:cNvPr>
          <p:cNvSpPr txBox="1"/>
          <p:nvPr/>
        </p:nvSpPr>
        <p:spPr>
          <a:xfrm>
            <a:off x="1298151" y="2155970"/>
            <a:ext cx="2914580" cy="1421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oncatenate_offset.py</a:t>
            </a:r>
            <a:endParaRPr lang="en" altLang="zh-C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concatenate_chunks.py</a:t>
            </a:r>
            <a:endParaRPr lang="en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oncatenate_tracks.py</a:t>
            </a:r>
            <a:endParaRPr lang="en" altLang="zh-C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95E6C6-B874-4442-931F-CE4B3429257E}"/>
              </a:ext>
            </a:extLst>
          </p:cNvPr>
          <p:cNvSpPr txBox="1"/>
          <p:nvPr/>
        </p:nvSpPr>
        <p:spPr>
          <a:xfrm>
            <a:off x="748145" y="3931828"/>
            <a:ext cx="751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 S1*.he5 file generated by MiaplPy: patches =&gt; deformation field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9B5AB5-B8F8-6146-BE01-8AB2CA7126BF}"/>
              </a:ext>
            </a:extLst>
          </p:cNvPr>
          <p:cNvSpPr txBox="1"/>
          <p:nvPr/>
        </p:nvSpPr>
        <p:spPr>
          <a:xfrm>
            <a:off x="1298151" y="4493430"/>
            <a:ext cx="3142207" cy="96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C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oncatenate_radarGeo.py</a:t>
            </a:r>
            <a:endParaRPr lang="en" altLang="zh-C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concatenate_patches.py</a:t>
            </a:r>
            <a:endParaRPr lang="en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6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170339" y="475719"/>
            <a:ext cx="674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displacement field of rail way in Beijing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40BB0A1A-1621-9443-8DBF-E5462A63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3" y="1153350"/>
            <a:ext cx="7239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170339" y="475719"/>
            <a:ext cx="6680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displacement field of subway in Beijing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ECAB9076-C35A-3E4B-A3F8-497C7269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92" y="1093942"/>
            <a:ext cx="6810004" cy="55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1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MimtPy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456FA-E297-8D4E-9822-C0DD65C90D8A}"/>
              </a:ext>
            </a:extLst>
          </p:cNvPr>
          <p:cNvSpPr txBox="1"/>
          <p:nvPr/>
        </p:nvSpPr>
        <p:spPr>
          <a:xfrm>
            <a:off x="439387" y="1246909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Geotectonic modeling script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216242-10EF-0149-A475-31A653ECB55A}"/>
              </a:ext>
            </a:extLst>
          </p:cNvPr>
          <p:cNvSpPr txBox="1"/>
          <p:nvPr/>
        </p:nvSpPr>
        <p:spPr>
          <a:xfrm>
            <a:off x="748145" y="178663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RELAX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B6B737-C5E5-984B-BC0C-675113D81F63}"/>
              </a:ext>
            </a:extLst>
          </p:cNvPr>
          <p:cNvSpPr txBox="1"/>
          <p:nvPr/>
        </p:nvSpPr>
        <p:spPr>
          <a:xfrm>
            <a:off x="1145608" y="2155970"/>
            <a:ext cx="10040948" cy="170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generate_script_RELAX.py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generate multiple input files of RELAX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gridsearch_ramps_relax.py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gridsearch_ramps_batch_relax.py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invert the viscosities using whole image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grid_search_RELAX.py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invert the viscosities using quadtree downsampling points</a:t>
            </a:r>
            <a:endParaRPr lang="en" altLang="zh-CN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5CC870-FDED-2F4E-8976-7E79C9D138BE}"/>
              </a:ext>
            </a:extLst>
          </p:cNvPr>
          <p:cNvSpPr txBox="1"/>
          <p:nvPr/>
        </p:nvSpPr>
        <p:spPr>
          <a:xfrm>
            <a:off x="748145" y="4046702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pscmp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psgrn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6FA223-387D-4748-BF1F-8EC6BF433B0C}"/>
              </a:ext>
            </a:extLst>
          </p:cNvPr>
          <p:cNvSpPr txBox="1"/>
          <p:nvPr/>
        </p:nvSpPr>
        <p:spPr>
          <a:xfrm>
            <a:off x="1145608" y="4450699"/>
            <a:ext cx="10040948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pscmp_dat2h5.py: generate NS/EW/UP directions and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latlon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*.h5 files based on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pscmp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*.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NS/EW/UP directions *.tiff and *.json files based on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psgrn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pscmp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*.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199363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MimtPy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456FA-E297-8D4E-9822-C0DD65C90D8A}"/>
              </a:ext>
            </a:extLst>
          </p:cNvPr>
          <p:cNvSpPr txBox="1"/>
          <p:nvPr/>
        </p:nvSpPr>
        <p:spPr>
          <a:xfrm>
            <a:off x="439387" y="1246909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Geotectonic modeling script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216242-10EF-0149-A475-31A653ECB55A}"/>
              </a:ext>
            </a:extLst>
          </p:cNvPr>
          <p:cNvSpPr txBox="1"/>
          <p:nvPr/>
        </p:nvSpPr>
        <p:spPr>
          <a:xfrm>
            <a:off x="748145" y="178663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GBIS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B6B737-C5E5-984B-BC0C-675113D81F63}"/>
              </a:ext>
            </a:extLst>
          </p:cNvPr>
          <p:cNvSpPr txBox="1"/>
          <p:nvPr/>
        </p:nvSpPr>
        <p:spPr>
          <a:xfrm>
            <a:off x="1145608" y="2155970"/>
            <a:ext cx="10040948" cy="46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save_gbis_mimt.py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Prepare MintPy data for GBIS software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5CC870-FDED-2F4E-8976-7E79C9D138BE}"/>
              </a:ext>
            </a:extLst>
          </p:cNvPr>
          <p:cNvSpPr txBox="1"/>
          <p:nvPr/>
        </p:nvSpPr>
        <p:spPr>
          <a:xfrm>
            <a:off x="748145" y="272647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Geodmod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6FA223-387D-4748-BF1F-8EC6BF433B0C}"/>
              </a:ext>
            </a:extLst>
          </p:cNvPr>
          <p:cNvSpPr txBox="1"/>
          <p:nvPr/>
        </p:nvSpPr>
        <p:spPr>
          <a:xfrm>
            <a:off x="1145608" y="3130474"/>
            <a:ext cx="10040948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save_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geodmod.py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Prepare MintPy data for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Geodmod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software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902CC1-4596-0E46-9B47-593FC8791DCC}"/>
              </a:ext>
            </a:extLst>
          </p:cNvPr>
          <p:cNvSpPr txBox="1"/>
          <p:nvPr/>
        </p:nvSpPr>
        <p:spPr>
          <a:xfrm>
            <a:off x="1075526" y="4330692"/>
            <a:ext cx="10040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ave_insarmap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Prepare MintPy data for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insamp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software based on ROIPAC format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ECDF6F-28BB-0C45-B0A1-747AC6FFDB8D}"/>
              </a:ext>
            </a:extLst>
          </p:cNvPr>
          <p:cNvSpPr txBox="1"/>
          <p:nvPr/>
        </p:nvSpPr>
        <p:spPr>
          <a:xfrm>
            <a:off x="748145" y="376036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InsarMap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260668-A2C4-754B-8325-CD374AE9FA92}"/>
              </a:ext>
            </a:extLst>
          </p:cNvPr>
          <p:cNvSpPr txBox="1"/>
          <p:nvPr/>
        </p:nvSpPr>
        <p:spPr>
          <a:xfrm>
            <a:off x="748145" y="511925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Pyrocko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F8DFFC-44DA-D440-AC74-F0208166492B}"/>
              </a:ext>
            </a:extLst>
          </p:cNvPr>
          <p:cNvSpPr txBox="1"/>
          <p:nvPr/>
        </p:nvSpPr>
        <p:spPr>
          <a:xfrm>
            <a:off x="1036894" y="5709492"/>
            <a:ext cx="9235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save_kite.py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Prepare MintPy data for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Pyrocko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Kite software</a:t>
            </a:r>
          </a:p>
        </p:txBody>
      </p:sp>
    </p:spTree>
    <p:extLst>
      <p:ext uri="{BB962C8B-B14F-4D97-AF65-F5344CB8AC3E}">
        <p14:creationId xmlns:p14="http://schemas.microsoft.com/office/powerpoint/2010/main" val="329475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MimtPy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456FA-E297-8D4E-9822-C0DD65C90D8A}"/>
              </a:ext>
            </a:extLst>
          </p:cNvPr>
          <p:cNvSpPr txBox="1"/>
          <p:nvPr/>
        </p:nvSpPr>
        <p:spPr>
          <a:xfrm>
            <a:off x="439387" y="124690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Small tools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B6B737-C5E5-984B-BC0C-675113D81F63}"/>
              </a:ext>
            </a:extLst>
          </p:cNvPr>
          <p:cNvSpPr txBox="1"/>
          <p:nvPr/>
        </p:nvSpPr>
        <p:spPr>
          <a:xfrm>
            <a:off x="789348" y="1616241"/>
            <a:ext cx="10040948" cy="2953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ulti_transects.py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calculate and plot the profiles perpendicular to faults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overlap2horz_vert.py: 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horizontal and vertical component for overlapping region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resampleGrd2Mintpy.p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y: 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resample Relax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grd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 into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Mintpy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h5 file using nearest method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resampleH52Mintpy.p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: 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resample Relax h5 file into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Mintpy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h5 shape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resampleMintpy2LOS.py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calculate LOS deformation based on RELAX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synthetic_S1.py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simulate tectonic/atmospheric ramps for MintPy h5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plot_geojson.py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do plot based on </a:t>
            </a:r>
            <a:r>
              <a:rPr lang="en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geopandas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frame</a:t>
            </a:r>
            <a:endParaRPr lang="en" altLang="zh-CN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97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MimtPy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456FA-E297-8D4E-9822-C0DD65C90D8A}"/>
              </a:ext>
            </a:extLst>
          </p:cNvPr>
          <p:cNvSpPr txBox="1"/>
          <p:nvPr/>
        </p:nvSpPr>
        <p:spPr>
          <a:xfrm>
            <a:off x="439387" y="1246909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Plot 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216242-10EF-0149-A475-31A653ECB55A}"/>
              </a:ext>
            </a:extLst>
          </p:cNvPr>
          <p:cNvSpPr txBox="1"/>
          <p:nvPr/>
        </p:nvSpPr>
        <p:spPr>
          <a:xfrm>
            <a:off x="748145" y="1786638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plot deformation results generated by MintPy [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geopandas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rasterio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F2F4B9-D9E9-304A-8F64-991D56CBCE9B}"/>
              </a:ext>
            </a:extLst>
          </p:cNvPr>
          <p:cNvSpPr txBox="1"/>
          <p:nvPr/>
        </p:nvSpPr>
        <p:spPr>
          <a:xfrm>
            <a:off x="1246659" y="2230233"/>
            <a:ext cx="6147517" cy="458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HDFEOS_to_geotif.py</a:t>
            </a:r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/H5UNW_to_geotiff.py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plot_geotiff.py</a:t>
            </a:r>
            <a:endParaRPr lang="en" altLang="zh-CN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0AEA5C-0EB8-384D-AFDD-EFB8412BCB19}"/>
              </a:ext>
            </a:extLst>
          </p:cNvPr>
          <p:cNvSpPr txBox="1"/>
          <p:nvPr/>
        </p:nvSpPr>
        <p:spPr>
          <a:xfrm>
            <a:off x="1656246" y="2747765"/>
            <a:ext cx="7956024" cy="1883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eformation field with multiple faults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eformation field with multiple faults and one GPS velocity vector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eformation field with multiple faults and multiple GPS velocity vectors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plot GPS velocity vectors </a:t>
            </a:r>
            <a:endParaRPr lang="en" altLang="zh-C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BE797D2-9C9D-0042-9FF9-52E3B776C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553" y="4690943"/>
            <a:ext cx="2546675" cy="21602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6DD4746-88FF-E745-9FA7-EC20F5763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4258" y="4695399"/>
            <a:ext cx="2546675" cy="21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4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MimtPy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4456FA-E297-8D4E-9822-C0DD65C90D8A}"/>
              </a:ext>
            </a:extLst>
          </p:cNvPr>
          <p:cNvSpPr txBox="1"/>
          <p:nvPr/>
        </p:nvSpPr>
        <p:spPr>
          <a:xfrm>
            <a:off x="439387" y="1246909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Plot 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216242-10EF-0149-A475-31A653ECB55A}"/>
              </a:ext>
            </a:extLst>
          </p:cNvPr>
          <p:cNvSpPr txBox="1"/>
          <p:nvPr/>
        </p:nvSpPr>
        <p:spPr>
          <a:xfrm>
            <a:off x="748145" y="1786638"/>
            <a:ext cx="1015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plot deformation results generated by MiaplPy: </a:t>
            </a:r>
            <a:r>
              <a:rPr lang="en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geopandas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shapely, </a:t>
            </a:r>
            <a:r>
              <a:rPr lang="en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pyproj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rasterio</a:t>
            </a:r>
            <a:r>
              <a:rPr lang="e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" altLang="zh-CN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0AEA5C-0EB8-384D-AFDD-EFB8412BCB19}"/>
              </a:ext>
            </a:extLst>
          </p:cNvPr>
          <p:cNvSpPr txBox="1"/>
          <p:nvPr/>
        </p:nvSpPr>
        <p:spPr>
          <a:xfrm>
            <a:off x="1036895" y="2342439"/>
            <a:ext cx="10801355" cy="3268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isplay velocity field on optical image with subset </a:t>
            </a:r>
            <a:r>
              <a:rPr lang="en" altLang="zh-C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endParaRPr lang="en" altLang="zh-C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isplay velocity field on optical image with polygon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velocity field and show the time series of chosen point selected by mouse (interactive mode)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save_txt</a:t>
            </a: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save the time series to txt file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and display velocity field based on polyline and buffer distance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--save-</a:t>
            </a:r>
            <a:r>
              <a:rPr lang="en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gdf</a:t>
            </a: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save the extracting PS points into </a:t>
            </a:r>
            <a:r>
              <a:rPr lang="en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geopandas</a:t>
            </a: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frame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the PS points density in the buffer</a:t>
            </a:r>
          </a:p>
        </p:txBody>
      </p:sp>
    </p:spTree>
    <p:extLst>
      <p:ext uri="{BB962C8B-B14F-4D97-AF65-F5344CB8AC3E}">
        <p14:creationId xmlns:p14="http://schemas.microsoft.com/office/powerpoint/2010/main" val="397958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280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0AEA5C-0EB8-384D-AFDD-EFB8412BCB19}"/>
              </a:ext>
            </a:extLst>
          </p:cNvPr>
          <p:cNvSpPr txBox="1"/>
          <p:nvPr/>
        </p:nvSpPr>
        <p:spPr>
          <a:xfrm>
            <a:off x="550007" y="1190532"/>
            <a:ext cx="6168868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isplay velocity field on optical image with subset </a:t>
            </a:r>
            <a:r>
              <a:rPr lang="en" altLang="zh-C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endParaRPr lang="en" altLang="zh-C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图表&#10;&#10;中度可信度描述已自动生成">
            <a:extLst>
              <a:ext uri="{FF2B5EF4-FFF2-40B4-BE49-F238E27FC236}">
                <a16:creationId xmlns:a16="http://schemas.microsoft.com/office/drawing/2014/main" id="{A688C0C3-8AE3-FE41-941A-B01C138A3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956" y="2407702"/>
            <a:ext cx="5077919" cy="43166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60C6C2-3A3D-A84A-8867-EC96E1D969AF}"/>
              </a:ext>
            </a:extLst>
          </p:cNvPr>
          <p:cNvSpPr txBox="1"/>
          <p:nvPr/>
        </p:nvSpPr>
        <p:spPr>
          <a:xfrm>
            <a:off x="585452" y="1707184"/>
            <a:ext cx="11444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velocity.h5 --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tiff_file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../tiff/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sanheshi.tif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geo_file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./inputs/geometryRadar.h5 --subset 39.8 40.09 116.75 117.30 --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vlim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-3 3 --output **.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outdir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./</a:t>
            </a:r>
          </a:p>
        </p:txBody>
      </p:sp>
    </p:spTree>
    <p:extLst>
      <p:ext uri="{BB962C8B-B14F-4D97-AF65-F5344CB8AC3E}">
        <p14:creationId xmlns:p14="http://schemas.microsoft.com/office/powerpoint/2010/main" val="70128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02902F-CA2C-2443-896C-3E2BFA558EFC}"/>
              </a:ext>
            </a:extLst>
          </p:cNvPr>
          <p:cNvSpPr txBox="1"/>
          <p:nvPr/>
        </p:nvSpPr>
        <p:spPr>
          <a:xfrm>
            <a:off x="356260" y="510639"/>
            <a:ext cx="2802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0AEA5C-0EB8-384D-AFDD-EFB8412BCB19}"/>
              </a:ext>
            </a:extLst>
          </p:cNvPr>
          <p:cNvSpPr txBox="1"/>
          <p:nvPr/>
        </p:nvSpPr>
        <p:spPr>
          <a:xfrm>
            <a:off x="550007" y="1190532"/>
            <a:ext cx="7354899" cy="498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isplay velocity field on an optical image with a polygon shapefile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9A4B14-3C93-EA43-A722-33DAC318098F}"/>
              </a:ext>
            </a:extLst>
          </p:cNvPr>
          <p:cNvSpPr txBox="1"/>
          <p:nvPr/>
        </p:nvSpPr>
        <p:spPr>
          <a:xfrm>
            <a:off x="550007" y="1689195"/>
            <a:ext cx="11358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viewer_PS_tiff.py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velocity.h5 --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shp_file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../shapefile/Beijing/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SixDistricts.shp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geo_file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./inputs/geometryRadar.h5 --subset 39.76 40.16 116.05 116.64 --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shp_type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polygon --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vlim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-3 3 --output </a:t>
            </a:r>
            <a:r>
              <a:rPr lang="e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outdir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./ --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markersize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0.1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7BFB1F-0E6E-4748-A52F-4DBD4FBC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08" y="2212415"/>
            <a:ext cx="5856762" cy="44490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54E07-DC33-0E40-9653-0491FB80A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8499" y="2212415"/>
            <a:ext cx="5884593" cy="38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1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5149</TotalTime>
  <Words>1309</Words>
  <Application>Microsoft Macintosh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 Xiaoran</dc:creator>
  <cp:lastModifiedBy>Amelung, Falk C</cp:lastModifiedBy>
  <cp:revision>8</cp:revision>
  <dcterms:created xsi:type="dcterms:W3CDTF">2023-12-15T05:31:42Z</dcterms:created>
  <dcterms:modified xsi:type="dcterms:W3CDTF">2024-01-17T03:34:38Z</dcterms:modified>
</cp:coreProperties>
</file>